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44AD-407E-491F-BA2E-8A3420F4886A}" type="datetimeFigureOut">
              <a:rPr lang="en-US" smtClean="0"/>
              <a:t>5/21/2017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A4579-5484-45EA-9644-69CDA4C82668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8478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44AD-407E-491F-BA2E-8A3420F4886A}" type="datetimeFigureOut">
              <a:rPr lang="en-US" smtClean="0"/>
              <a:t>5/21/2017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A4579-5484-45EA-9644-69CDA4C826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059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44AD-407E-491F-BA2E-8A3420F4886A}" type="datetimeFigureOut">
              <a:rPr lang="en-US" smtClean="0"/>
              <a:t>5/21/2017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A4579-5484-45EA-9644-69CDA4C826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947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44AD-407E-491F-BA2E-8A3420F4886A}" type="datetimeFigureOut">
              <a:rPr lang="en-US" smtClean="0"/>
              <a:t>5/21/2017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A4579-5484-45EA-9644-69CDA4C826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485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44AD-407E-491F-BA2E-8A3420F4886A}" type="datetimeFigureOut">
              <a:rPr lang="en-US" smtClean="0"/>
              <a:t>5/21/2017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A4579-5484-45EA-9644-69CDA4C82668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80296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44AD-407E-491F-BA2E-8A3420F4886A}" type="datetimeFigureOut">
              <a:rPr lang="en-US" smtClean="0"/>
              <a:t>5/21/2017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A4579-5484-45EA-9644-69CDA4C826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173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44AD-407E-491F-BA2E-8A3420F4886A}" type="datetimeFigureOut">
              <a:rPr lang="en-US" smtClean="0"/>
              <a:t>5/21/2017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A4579-5484-45EA-9644-69CDA4C826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995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44AD-407E-491F-BA2E-8A3420F4886A}" type="datetimeFigureOut">
              <a:rPr lang="en-US" smtClean="0"/>
              <a:t>5/21/2017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A4579-5484-45EA-9644-69CDA4C826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24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44AD-407E-491F-BA2E-8A3420F4886A}" type="datetimeFigureOut">
              <a:rPr lang="en-US" smtClean="0"/>
              <a:t>5/21/2017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A4579-5484-45EA-9644-69CDA4C826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3739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202444AD-407E-491F-BA2E-8A3420F4886A}" type="datetimeFigureOut">
              <a:rPr lang="en-US" smtClean="0"/>
              <a:t>5/21/2017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F7A4579-5484-45EA-9644-69CDA4C826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27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44AD-407E-491F-BA2E-8A3420F4886A}" type="datetimeFigureOut">
              <a:rPr lang="en-US" smtClean="0"/>
              <a:t>5/21/2017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A4579-5484-45EA-9644-69CDA4C826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010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202444AD-407E-491F-BA2E-8A3420F4886A}" type="datetimeFigureOut">
              <a:rPr lang="en-US" smtClean="0"/>
              <a:t>5/21/2017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CF7A4579-5484-45EA-9644-69CDA4C82668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071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Patents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The Debate Over Software Patents</a:t>
            </a:r>
          </a:p>
        </p:txBody>
      </p:sp>
    </p:spTree>
    <p:extLst>
      <p:ext uri="{BB962C8B-B14F-4D97-AF65-F5344CB8AC3E}">
        <p14:creationId xmlns:p14="http://schemas.microsoft.com/office/powerpoint/2010/main" val="36424892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Computer Patents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The line between ideas and applications became blurred with the introduction of computer software forty years ago.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To understand how the courts thinking has evolved over the years, it is helpful to review the U.S. Supreme Court cases which are often called the “patent-eligibility trilogy.”</a:t>
            </a:r>
          </a:p>
        </p:txBody>
      </p:sp>
    </p:spTree>
    <p:extLst>
      <p:ext uri="{BB962C8B-B14F-4D97-AF65-F5344CB8AC3E}">
        <p14:creationId xmlns:p14="http://schemas.microsoft.com/office/powerpoint/2010/main" val="27035825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“Patent-Eligibility Trilogy”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i="1" dirty="0"/>
              <a:t>Gottschalk v. Benson (1972) – </a:t>
            </a:r>
            <a:r>
              <a:rPr lang="en-US" dirty="0"/>
              <a:t>Algorithm in a computer program was not patentable.  Specifically, in this case, the mathematical procedure was similar to long division.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i="1" dirty="0"/>
              <a:t>Parker v. </a:t>
            </a:r>
            <a:r>
              <a:rPr lang="en-US" i="1" dirty="0" err="1"/>
              <a:t>Flook</a:t>
            </a:r>
            <a:r>
              <a:rPr lang="en-US" i="1" dirty="0"/>
              <a:t> (1978) – Parker </a:t>
            </a:r>
            <a:r>
              <a:rPr lang="en-US" dirty="0"/>
              <a:t>could be distinguished from </a:t>
            </a:r>
            <a:r>
              <a:rPr lang="en-US" i="1" dirty="0"/>
              <a:t>Gottschalk </a:t>
            </a:r>
            <a:r>
              <a:rPr lang="en-US" dirty="0"/>
              <a:t>in that the software  algorithm was limited to a specific application.  Nevertheless, the court found that the application in this case was not inventive. 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i="1" dirty="0"/>
              <a:t>Diamond v. </a:t>
            </a:r>
            <a:r>
              <a:rPr lang="en-US" i="1" dirty="0" err="1"/>
              <a:t>Diehr</a:t>
            </a:r>
            <a:r>
              <a:rPr lang="en-US" i="1" dirty="0"/>
              <a:t> (1981) – </a:t>
            </a:r>
            <a:r>
              <a:rPr lang="en-US" dirty="0"/>
              <a:t>Found a software program that changed or reduced an article into something new patentable.  (Program used algorithms to govern the molding of raw synthetic rubber into precision products).</a:t>
            </a:r>
            <a:endParaRPr lang="en-US" i="1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Message from the Trilogy: Algorithms by themselves are not patentable, unless the programs use them to create a tangible and inventive or transformative result. </a:t>
            </a:r>
          </a:p>
        </p:txBody>
      </p:sp>
    </p:spTree>
    <p:extLst>
      <p:ext uri="{BB962C8B-B14F-4D97-AF65-F5344CB8AC3E}">
        <p14:creationId xmlns:p14="http://schemas.microsoft.com/office/powerpoint/2010/main" val="12285016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Business Methods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i="1" dirty="0"/>
              <a:t>State Street Bank v. Signature Financial Group (1998) -  </a:t>
            </a:r>
            <a:r>
              <a:rPr lang="en-US" sz="2400" dirty="0"/>
              <a:t>This opinion enlarged the patent protection to include software which enabled methods of doing business so long as the software produced a “useful, concrete and tangible result”.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I</a:t>
            </a:r>
            <a:r>
              <a:rPr lang="en-US" sz="2400" i="1" dirty="0"/>
              <a:t>n Re </a:t>
            </a:r>
            <a:r>
              <a:rPr lang="en-US" sz="2400" i="1" dirty="0" err="1"/>
              <a:t>Bilski</a:t>
            </a:r>
            <a:r>
              <a:rPr lang="en-US" sz="2400" i="1" dirty="0"/>
              <a:t> v. </a:t>
            </a:r>
            <a:r>
              <a:rPr lang="en-US" sz="2400" i="1" dirty="0" err="1"/>
              <a:t>Kappos</a:t>
            </a:r>
            <a:r>
              <a:rPr lang="en-US" sz="2400" i="1" dirty="0"/>
              <a:t> (2008) – </a:t>
            </a:r>
            <a:r>
              <a:rPr lang="en-US" sz="2400" dirty="0"/>
              <a:t>The same court reject the “useful, concrete and tangible result” test in favor of a “machine or transformation” test. Thus, a software program or business program could be eligible for a patent if used on a special machine for a special purpose that meets the traditional patent criteria (novel, non-obvious and useful) or if it changes one article from one state or thing to another.</a:t>
            </a:r>
            <a:endParaRPr 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24869650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Alice v. CLS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i="1" dirty="0"/>
              <a:t>Alice v. CLS (2014) – </a:t>
            </a:r>
            <a:r>
              <a:rPr lang="en-US" sz="2400" dirty="0"/>
              <a:t>The court considered whether holding funds in escrow electronically was patentable.  Utilizing a computer to do what has been done for years without a computer, does not make this electronic activity patentable.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By October 2014, lower courts applying the </a:t>
            </a:r>
            <a:r>
              <a:rPr lang="en-US" sz="2400" i="1" dirty="0"/>
              <a:t>Alice </a:t>
            </a:r>
            <a:r>
              <a:rPr lang="en-US" sz="2400" dirty="0"/>
              <a:t>precedent had invalidated 13 software patents.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This decision is believed to have had a large impact on patent law and on the innovation process as well.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Even after </a:t>
            </a:r>
            <a:r>
              <a:rPr lang="en-US" sz="2400" i="1" dirty="0"/>
              <a:t>Alice, </a:t>
            </a:r>
            <a:r>
              <a:rPr lang="en-US" sz="2400" dirty="0"/>
              <a:t>software can still be patented if it uses algorithms to produce a tangible and inventive result. </a:t>
            </a:r>
          </a:p>
          <a:p>
            <a:pPr marL="0" indent="0">
              <a:buNone/>
            </a:pPr>
            <a:r>
              <a:rPr lang="en-US" sz="2400" dirty="0"/>
              <a:t>			</a:t>
            </a:r>
          </a:p>
          <a:p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36306705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81</TotalTime>
  <Words>438</Words>
  <Application>Microsoft Office PowerPoint</Application>
  <PresentationFormat>Widescreen</PresentationFormat>
  <Paragraphs>19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Calibri</vt:lpstr>
      <vt:lpstr>Calibri Light</vt:lpstr>
      <vt:lpstr>Wingdings</vt:lpstr>
      <vt:lpstr>Retrospect</vt:lpstr>
      <vt:lpstr>Patents</vt:lpstr>
      <vt:lpstr>Computer Patents</vt:lpstr>
      <vt:lpstr>“Patent-Eligibility Trilogy”</vt:lpstr>
      <vt:lpstr>Business Methods</vt:lpstr>
      <vt:lpstr>Alice v. CLS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Patents</dc:title>
  <dc:creator>Dana Nasser</dc:creator>
  <cp:lastModifiedBy>Dana Nasser</cp:lastModifiedBy>
  <cp:revision>9</cp:revision>
  <dcterms:created xsi:type="dcterms:W3CDTF">2017-05-22T05:03:50Z</dcterms:created>
  <dcterms:modified xsi:type="dcterms:W3CDTF">2017-05-22T06:25:08Z</dcterms:modified>
</cp:coreProperties>
</file>